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80" r:id="rId8"/>
    <p:sldId id="262" r:id="rId9"/>
    <p:sldId id="263" r:id="rId10"/>
    <p:sldId id="264" r:id="rId11"/>
    <p:sldId id="266" r:id="rId12"/>
    <p:sldId id="265" r:id="rId13"/>
    <p:sldId id="267" r:id="rId14"/>
    <p:sldId id="268" r:id="rId15"/>
    <p:sldId id="269" r:id="rId16"/>
    <p:sldId id="270" r:id="rId17"/>
    <p:sldId id="271" r:id="rId18"/>
    <p:sldId id="272" r:id="rId19"/>
    <p:sldId id="273" r:id="rId20"/>
    <p:sldId id="279" r:id="rId21"/>
    <p:sldId id="274" r:id="rId22"/>
    <p:sldId id="275" r:id="rId23"/>
    <p:sldId id="276" r:id="rId24"/>
    <p:sldId id="277" r:id="rId25"/>
    <p:sldId id="27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2" d="100"/>
          <a:sy n="102" d="100"/>
        </p:scale>
        <p:origin x="-24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37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8A857DF-1492-4B91-BE55-2CE7E7F9A266}" type="datetimeFigureOut">
              <a:rPr lang="en-US" smtClean="0"/>
              <a:pPr/>
              <a:t>4/24/2012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2B0E072-060F-43CD-932D-3253ED2E37D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A857DF-1492-4B91-BE55-2CE7E7F9A266}"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0E072-060F-43CD-932D-3253ED2E37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A857DF-1492-4B91-BE55-2CE7E7F9A266}"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0E072-060F-43CD-932D-3253ED2E37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A857DF-1492-4B91-BE55-2CE7E7F9A266}"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0E072-060F-43CD-932D-3253ED2E37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A857DF-1492-4B91-BE55-2CE7E7F9A266}"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0E072-060F-43CD-932D-3253ED2E37D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A857DF-1492-4B91-BE55-2CE7E7F9A266}"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B0E072-060F-43CD-932D-3253ED2E37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A857DF-1492-4B91-BE55-2CE7E7F9A266}" type="datetimeFigureOut">
              <a:rPr lang="en-US" smtClean="0"/>
              <a:pPr/>
              <a:t>4/24/2012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B0E072-060F-43CD-932D-3253ED2E37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8A857DF-1492-4B91-BE55-2CE7E7F9A266}" type="datetimeFigureOut">
              <a:rPr lang="en-US" smtClean="0"/>
              <a:pPr/>
              <a:t>4/24/2012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B0E072-060F-43CD-932D-3253ED2E37D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A857DF-1492-4B91-BE55-2CE7E7F9A266}" type="datetimeFigureOut">
              <a:rPr lang="en-US" smtClean="0"/>
              <a:pPr/>
              <a:t>4/24/2012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B0E072-060F-43CD-932D-3253ED2E37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A857DF-1492-4B91-BE55-2CE7E7F9A266}"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B0E072-060F-43CD-932D-3253ED2E37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8A857DF-1492-4B91-BE55-2CE7E7F9A266}"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2B0E072-060F-43CD-932D-3253ED2E37D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8A857DF-1492-4B91-BE55-2CE7E7F9A266}" type="datetimeFigureOut">
              <a:rPr lang="en-US" smtClean="0"/>
              <a:pPr/>
              <a:t>4/24/2012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2B0E072-060F-43CD-932D-3253ED2E37D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5410200"/>
            <a:ext cx="7961275" cy="923330"/>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Clay Whistle Workshop</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5" name="Picture 4" descr="103_0060.JPG"/>
          <p:cNvPicPr>
            <a:picLocks noChangeAspect="1"/>
          </p:cNvPicPr>
          <p:nvPr/>
        </p:nvPicPr>
        <p:blipFill>
          <a:blip r:embed="rId2" cstate="print"/>
          <a:stretch>
            <a:fillRect/>
          </a:stretch>
        </p:blipFill>
        <p:spPr>
          <a:xfrm>
            <a:off x="1066800" y="457200"/>
            <a:ext cx="3149600" cy="2362200"/>
          </a:xfrm>
          <a:prstGeom prst="rect">
            <a:avLst/>
          </a:prstGeom>
          <a:ln w="19050">
            <a:solidFill>
              <a:schemeClr val="bg1"/>
            </a:solidFill>
          </a:ln>
          <a:effectLst/>
        </p:spPr>
      </p:pic>
      <p:pic>
        <p:nvPicPr>
          <p:cNvPr id="6" name="Picture 5" descr="30464_1329383922247_1460451409_30780911_5857034_n.jpg"/>
          <p:cNvPicPr>
            <a:picLocks noChangeAspect="1"/>
          </p:cNvPicPr>
          <p:nvPr/>
        </p:nvPicPr>
        <p:blipFill>
          <a:blip r:embed="rId3"/>
          <a:stretch>
            <a:fillRect/>
          </a:stretch>
        </p:blipFill>
        <p:spPr>
          <a:xfrm>
            <a:off x="1219200" y="3124200"/>
            <a:ext cx="3048000" cy="2290233"/>
          </a:xfrm>
          <a:prstGeom prst="rect">
            <a:avLst/>
          </a:prstGeom>
          <a:ln>
            <a:solidFill>
              <a:schemeClr val="bg1"/>
            </a:solidFill>
          </a:ln>
          <a:effectLst/>
        </p:spPr>
      </p:pic>
      <p:pic>
        <p:nvPicPr>
          <p:cNvPr id="7" name="Picture 6" descr="76971_1467458534026_1460451409_31064470_8034348_n.jpg"/>
          <p:cNvPicPr>
            <a:picLocks noChangeAspect="1"/>
          </p:cNvPicPr>
          <p:nvPr/>
        </p:nvPicPr>
        <p:blipFill>
          <a:blip r:embed="rId4"/>
          <a:stretch>
            <a:fillRect/>
          </a:stretch>
        </p:blipFill>
        <p:spPr>
          <a:xfrm>
            <a:off x="4724400" y="457200"/>
            <a:ext cx="3149600" cy="2362200"/>
          </a:xfrm>
          <a:prstGeom prst="rect">
            <a:avLst/>
          </a:prstGeom>
          <a:ln w="19050">
            <a:solidFill>
              <a:schemeClr val="bg1"/>
            </a:solidFill>
          </a:ln>
        </p:spPr>
      </p:pic>
      <p:pic>
        <p:nvPicPr>
          <p:cNvPr id="8" name="Picture 7" descr="30464_1329384002249_1460451409_30780912_5508591_n.jpg"/>
          <p:cNvPicPr>
            <a:picLocks noChangeAspect="1"/>
          </p:cNvPicPr>
          <p:nvPr/>
        </p:nvPicPr>
        <p:blipFill>
          <a:blip r:embed="rId5"/>
          <a:stretch>
            <a:fillRect/>
          </a:stretch>
        </p:blipFill>
        <p:spPr>
          <a:xfrm>
            <a:off x="4800600" y="3124200"/>
            <a:ext cx="3048000" cy="2290233"/>
          </a:xfrm>
          <a:prstGeom prst="rect">
            <a:avLst/>
          </a:prstGeom>
          <a:ln>
            <a:solidFill>
              <a:schemeClr val="bg1"/>
            </a:solidFill>
          </a:ln>
        </p:spPr>
      </p:pic>
      <p:sp>
        <p:nvSpPr>
          <p:cNvPr id="9" name="TextBox 8"/>
          <p:cNvSpPr txBox="1"/>
          <p:nvPr/>
        </p:nvSpPr>
        <p:spPr>
          <a:xfrm>
            <a:off x="685800" y="6248400"/>
            <a:ext cx="7848600" cy="369332"/>
          </a:xfrm>
          <a:prstGeom prst="rect">
            <a:avLst/>
          </a:prstGeom>
          <a:noFill/>
        </p:spPr>
        <p:txBody>
          <a:bodyPr wrap="square" rtlCol="0">
            <a:spAutoFit/>
          </a:bodyPr>
          <a:lstStyle/>
          <a:p>
            <a:pPr algn="ctr"/>
            <a:r>
              <a:rPr lang="en-US" dirty="0" smtClean="0">
                <a:solidFill>
                  <a:schemeClr val="bg1"/>
                </a:solidFill>
              </a:rPr>
              <a:t>Jody Stouffer &amp; Brian </a:t>
            </a:r>
            <a:r>
              <a:rPr lang="en-US" dirty="0" err="1" smtClean="0">
                <a:solidFill>
                  <a:schemeClr val="bg1"/>
                </a:solidFill>
              </a:rPr>
              <a:t>Wohleben</a:t>
            </a:r>
            <a:r>
              <a:rPr lang="en-US" dirty="0" smtClean="0">
                <a:solidFill>
                  <a:schemeClr val="bg1"/>
                </a:solidFill>
              </a:rPr>
              <a:t> – Lee County High School</a:t>
            </a:r>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11010152439.jpg"/>
          <p:cNvPicPr>
            <a:picLocks noChangeAspect="1"/>
          </p:cNvPicPr>
          <p:nvPr/>
        </p:nvPicPr>
        <p:blipFill>
          <a:blip r:embed="rId2"/>
          <a:stretch>
            <a:fillRect/>
          </a:stretch>
        </p:blipFill>
        <p:spPr>
          <a:xfrm>
            <a:off x="1752600" y="838200"/>
            <a:ext cx="5657850" cy="4526280"/>
          </a:xfrm>
          <a:prstGeom prst="rect">
            <a:avLst/>
          </a:prstGeom>
        </p:spPr>
      </p:pic>
      <p:sp>
        <p:nvSpPr>
          <p:cNvPr id="4" name="TextBox 3"/>
          <p:cNvSpPr txBox="1"/>
          <p:nvPr/>
        </p:nvSpPr>
        <p:spPr>
          <a:xfrm>
            <a:off x="381000" y="5410200"/>
            <a:ext cx="8458200" cy="1384995"/>
          </a:xfrm>
          <a:prstGeom prst="rect">
            <a:avLst/>
          </a:prstGeom>
          <a:noFill/>
        </p:spPr>
        <p:txBody>
          <a:bodyPr wrap="square" rtlCol="0">
            <a:spAutoFit/>
          </a:bodyPr>
          <a:lstStyle/>
          <a:p>
            <a:pPr algn="ctr"/>
            <a:r>
              <a:rPr lang="en-US" sz="2800" dirty="0" smtClean="0">
                <a:latin typeface="+mj-lt"/>
              </a:rPr>
              <a:t>In a side angle cut, you can see the clay that is needed to be flattened in order to create the part of the bevel that will be inside your whistle.</a:t>
            </a:r>
            <a:endParaRPr lang="en-US" sz="2800" dirty="0">
              <a:latin typeface="+mj-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8-1.jpg"/>
          <p:cNvPicPr>
            <a:picLocks noChangeAspect="1"/>
          </p:cNvPicPr>
          <p:nvPr/>
        </p:nvPicPr>
        <p:blipFill>
          <a:blip r:embed="rId2"/>
          <a:stretch>
            <a:fillRect/>
          </a:stretch>
        </p:blipFill>
        <p:spPr>
          <a:xfrm>
            <a:off x="1752600" y="914400"/>
            <a:ext cx="5029200" cy="4023360"/>
          </a:xfrm>
          <a:prstGeom prst="rect">
            <a:avLst/>
          </a:prstGeom>
        </p:spPr>
      </p:pic>
      <p:sp>
        <p:nvSpPr>
          <p:cNvPr id="3" name="TextBox 2"/>
          <p:cNvSpPr txBox="1"/>
          <p:nvPr/>
        </p:nvSpPr>
        <p:spPr>
          <a:xfrm>
            <a:off x="152400" y="5029200"/>
            <a:ext cx="8839200" cy="1569660"/>
          </a:xfrm>
          <a:prstGeom prst="rect">
            <a:avLst/>
          </a:prstGeom>
          <a:noFill/>
        </p:spPr>
        <p:txBody>
          <a:bodyPr wrap="square" rtlCol="0">
            <a:spAutoFit/>
          </a:bodyPr>
          <a:lstStyle/>
          <a:p>
            <a:pPr algn="ctr"/>
            <a:r>
              <a:rPr lang="en-US" sz="2400" dirty="0" smtClean="0">
                <a:latin typeface="+mj-lt"/>
              </a:rPr>
              <a:t>Roll the </a:t>
            </a:r>
            <a:r>
              <a:rPr lang="en-US" sz="2400" dirty="0" err="1" smtClean="0">
                <a:latin typeface="+mj-lt"/>
              </a:rPr>
              <a:t>dow</a:t>
            </a:r>
            <a:r>
              <a:rPr lang="en-US" sz="2400" dirty="0" smtClean="0">
                <a:latin typeface="+mj-lt"/>
              </a:rPr>
              <a:t> stick back and forth between your finger tips to flatten the bevel edge on the inside of the whistle. Your opposite hand thumb should be placed on top of the whistle to provide pressure pushing down so that the </a:t>
            </a:r>
            <a:r>
              <a:rPr lang="en-US" sz="2400" dirty="0" err="1" smtClean="0">
                <a:latin typeface="+mj-lt"/>
              </a:rPr>
              <a:t>dow</a:t>
            </a:r>
            <a:r>
              <a:rPr lang="en-US" sz="2400" dirty="0" smtClean="0">
                <a:latin typeface="+mj-lt"/>
              </a:rPr>
              <a:t> stick does not rip up through the clay. </a:t>
            </a:r>
            <a:endParaRPr lang="en-US" sz="2400" dirty="0">
              <a:latin typeface="+mj-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8.jpg"/>
          <p:cNvPicPr>
            <a:picLocks noChangeAspect="1"/>
          </p:cNvPicPr>
          <p:nvPr/>
        </p:nvPicPr>
        <p:blipFill>
          <a:blip r:embed="rId2"/>
          <a:stretch>
            <a:fillRect/>
          </a:stretch>
        </p:blipFill>
        <p:spPr>
          <a:xfrm>
            <a:off x="4648200" y="1524000"/>
            <a:ext cx="4057650" cy="3246120"/>
          </a:xfrm>
          <a:prstGeom prst="rect">
            <a:avLst/>
          </a:prstGeom>
        </p:spPr>
      </p:pic>
      <p:sp>
        <p:nvSpPr>
          <p:cNvPr id="3" name="TextBox 2"/>
          <p:cNvSpPr txBox="1"/>
          <p:nvPr/>
        </p:nvSpPr>
        <p:spPr>
          <a:xfrm>
            <a:off x="304800" y="5181600"/>
            <a:ext cx="8458200" cy="1384995"/>
          </a:xfrm>
          <a:prstGeom prst="rect">
            <a:avLst/>
          </a:prstGeom>
          <a:noFill/>
        </p:spPr>
        <p:txBody>
          <a:bodyPr wrap="square" rtlCol="0">
            <a:spAutoFit/>
          </a:bodyPr>
          <a:lstStyle/>
          <a:p>
            <a:pPr algn="ctr"/>
            <a:r>
              <a:rPr lang="en-US" sz="2800" dirty="0" smtClean="0">
                <a:latin typeface="+mj-lt"/>
              </a:rPr>
              <a:t>In a side angle cut, you can see the before and after pictures showing how the clay should be rolled and flattened to create the inside bevel edge.</a:t>
            </a:r>
            <a:endParaRPr lang="en-US" sz="2800" dirty="0">
              <a:latin typeface="+mj-lt"/>
            </a:endParaRPr>
          </a:p>
        </p:txBody>
      </p:sp>
      <p:pic>
        <p:nvPicPr>
          <p:cNvPr id="4" name="Picture 3" descr="20111010152439.jpg"/>
          <p:cNvPicPr>
            <a:picLocks noChangeAspect="1"/>
          </p:cNvPicPr>
          <p:nvPr/>
        </p:nvPicPr>
        <p:blipFill>
          <a:blip r:embed="rId3"/>
          <a:stretch>
            <a:fillRect/>
          </a:stretch>
        </p:blipFill>
        <p:spPr>
          <a:xfrm>
            <a:off x="304800" y="1524000"/>
            <a:ext cx="4038600" cy="32308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9.jpg"/>
          <p:cNvPicPr>
            <a:picLocks noChangeAspect="1"/>
          </p:cNvPicPr>
          <p:nvPr/>
        </p:nvPicPr>
        <p:blipFill>
          <a:blip r:embed="rId2"/>
          <a:stretch>
            <a:fillRect/>
          </a:stretch>
        </p:blipFill>
        <p:spPr>
          <a:xfrm>
            <a:off x="1600200" y="838200"/>
            <a:ext cx="5486400" cy="4389120"/>
          </a:xfrm>
          <a:prstGeom prst="rect">
            <a:avLst/>
          </a:prstGeom>
        </p:spPr>
      </p:pic>
      <p:sp>
        <p:nvSpPr>
          <p:cNvPr id="4" name="TextBox 3"/>
          <p:cNvSpPr txBox="1"/>
          <p:nvPr/>
        </p:nvSpPr>
        <p:spPr>
          <a:xfrm>
            <a:off x="304800" y="5288340"/>
            <a:ext cx="8839200" cy="1569660"/>
          </a:xfrm>
          <a:prstGeom prst="rect">
            <a:avLst/>
          </a:prstGeom>
          <a:noFill/>
        </p:spPr>
        <p:txBody>
          <a:bodyPr wrap="square" rtlCol="0">
            <a:spAutoFit/>
          </a:bodyPr>
          <a:lstStyle/>
          <a:p>
            <a:pPr algn="ctr"/>
            <a:r>
              <a:rPr lang="en-US" sz="2400" dirty="0" smtClean="0">
                <a:latin typeface="+mj-lt"/>
              </a:rPr>
              <a:t>You will now insert the popsicle stick through the middle of the mouthpiece making sure to align it with the with already created bevel hole. This will create the air passageway for you to blow into your whistle.</a:t>
            </a:r>
            <a:endParaRPr lang="en-US" sz="2400" dirty="0">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0.jpg"/>
          <p:cNvPicPr>
            <a:picLocks noChangeAspect="1"/>
          </p:cNvPicPr>
          <p:nvPr/>
        </p:nvPicPr>
        <p:blipFill>
          <a:blip r:embed="rId2"/>
          <a:stretch>
            <a:fillRect/>
          </a:stretch>
        </p:blipFill>
        <p:spPr>
          <a:xfrm>
            <a:off x="1600200" y="838200"/>
            <a:ext cx="5638800" cy="4511040"/>
          </a:xfrm>
          <a:prstGeom prst="rect">
            <a:avLst/>
          </a:prstGeom>
        </p:spPr>
      </p:pic>
      <p:sp>
        <p:nvSpPr>
          <p:cNvPr id="3" name="TextBox 2"/>
          <p:cNvSpPr txBox="1"/>
          <p:nvPr/>
        </p:nvSpPr>
        <p:spPr>
          <a:xfrm>
            <a:off x="304800" y="5486400"/>
            <a:ext cx="8458200" cy="954107"/>
          </a:xfrm>
          <a:prstGeom prst="rect">
            <a:avLst/>
          </a:prstGeom>
          <a:noFill/>
        </p:spPr>
        <p:txBody>
          <a:bodyPr wrap="square" rtlCol="0">
            <a:spAutoFit/>
          </a:bodyPr>
          <a:lstStyle/>
          <a:p>
            <a:pPr algn="ctr"/>
            <a:r>
              <a:rPr lang="en-US" sz="2800" dirty="0" smtClean="0">
                <a:latin typeface="+mj-lt"/>
              </a:rPr>
              <a:t>As the popsicle stick is pushed through the mouthpiece, clay will get pushed into the bevel area.</a:t>
            </a:r>
            <a:endParaRPr lang="en-US" sz="2800" dirty="0">
              <a:latin typeface="+mj-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1.jpg"/>
          <p:cNvPicPr>
            <a:picLocks noChangeAspect="1"/>
          </p:cNvPicPr>
          <p:nvPr/>
        </p:nvPicPr>
        <p:blipFill>
          <a:blip r:embed="rId2"/>
          <a:stretch>
            <a:fillRect/>
          </a:stretch>
        </p:blipFill>
        <p:spPr>
          <a:xfrm>
            <a:off x="1600200" y="990600"/>
            <a:ext cx="5638800" cy="4511040"/>
          </a:xfrm>
          <a:prstGeom prst="rect">
            <a:avLst/>
          </a:prstGeom>
        </p:spPr>
      </p:pic>
      <p:sp>
        <p:nvSpPr>
          <p:cNvPr id="3" name="TextBox 2"/>
          <p:cNvSpPr txBox="1"/>
          <p:nvPr/>
        </p:nvSpPr>
        <p:spPr>
          <a:xfrm>
            <a:off x="304800" y="5486400"/>
            <a:ext cx="8458200" cy="954107"/>
          </a:xfrm>
          <a:prstGeom prst="rect">
            <a:avLst/>
          </a:prstGeom>
          <a:noFill/>
        </p:spPr>
        <p:txBody>
          <a:bodyPr wrap="square" rtlCol="0">
            <a:spAutoFit/>
          </a:bodyPr>
          <a:lstStyle/>
          <a:p>
            <a:pPr algn="ctr"/>
            <a:r>
              <a:rPr lang="en-US" sz="2800" dirty="0" smtClean="0">
                <a:latin typeface="+mj-lt"/>
              </a:rPr>
              <a:t>Use your </a:t>
            </a:r>
            <a:r>
              <a:rPr lang="en-US" sz="2800" dirty="0" err="1" smtClean="0">
                <a:latin typeface="+mj-lt"/>
              </a:rPr>
              <a:t>dow</a:t>
            </a:r>
            <a:r>
              <a:rPr lang="en-US" sz="2800" dirty="0" smtClean="0">
                <a:latin typeface="+mj-lt"/>
              </a:rPr>
              <a:t> stick to clean this excess clay out of the bevel hole area.</a:t>
            </a:r>
            <a:endParaRPr lang="en-US" sz="2800" dirty="0">
              <a:latin typeface="+mj-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2.jpg"/>
          <p:cNvPicPr>
            <a:picLocks noChangeAspect="1"/>
          </p:cNvPicPr>
          <p:nvPr/>
        </p:nvPicPr>
        <p:blipFill>
          <a:blip r:embed="rId2"/>
          <a:stretch>
            <a:fillRect/>
          </a:stretch>
        </p:blipFill>
        <p:spPr>
          <a:xfrm>
            <a:off x="1600200" y="838200"/>
            <a:ext cx="5257800" cy="4206240"/>
          </a:xfrm>
          <a:prstGeom prst="rect">
            <a:avLst/>
          </a:prstGeom>
        </p:spPr>
      </p:pic>
      <p:sp>
        <p:nvSpPr>
          <p:cNvPr id="3" name="TextBox 2"/>
          <p:cNvSpPr txBox="1"/>
          <p:nvPr/>
        </p:nvSpPr>
        <p:spPr>
          <a:xfrm>
            <a:off x="381000" y="5257800"/>
            <a:ext cx="8458200" cy="1323439"/>
          </a:xfrm>
          <a:prstGeom prst="rect">
            <a:avLst/>
          </a:prstGeom>
          <a:noFill/>
        </p:spPr>
        <p:txBody>
          <a:bodyPr wrap="square" rtlCol="0">
            <a:spAutoFit/>
          </a:bodyPr>
          <a:lstStyle/>
          <a:p>
            <a:pPr algn="ctr"/>
            <a:r>
              <a:rPr lang="en-US" sz="2000" dirty="0" smtClean="0">
                <a:latin typeface="+mj-lt"/>
              </a:rPr>
              <a:t>In the final stage you will now use the </a:t>
            </a:r>
            <a:r>
              <a:rPr lang="en-US" sz="2000" dirty="0" err="1" smtClean="0">
                <a:latin typeface="+mj-lt"/>
              </a:rPr>
              <a:t>dow</a:t>
            </a:r>
            <a:r>
              <a:rPr lang="en-US" sz="2000" dirty="0" smtClean="0">
                <a:latin typeface="+mj-lt"/>
              </a:rPr>
              <a:t> stick and roll it back and forth between your finger tips to create the outer side of the bevel. Notice that the popsicle stick is left in place through the mouth piece to provide pressure from the inside so that the rolling of the </a:t>
            </a:r>
            <a:r>
              <a:rPr lang="en-US" sz="2000" dirty="0" err="1" smtClean="0">
                <a:latin typeface="+mj-lt"/>
              </a:rPr>
              <a:t>dow</a:t>
            </a:r>
            <a:r>
              <a:rPr lang="en-US" sz="2000" dirty="0" smtClean="0">
                <a:latin typeface="+mj-lt"/>
              </a:rPr>
              <a:t> stick does not cave in the bevel area.</a:t>
            </a:r>
            <a:endParaRPr lang="en-US" sz="2000" dirty="0">
              <a:latin typeface="+mj-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3.jpg"/>
          <p:cNvPicPr>
            <a:picLocks noChangeAspect="1"/>
          </p:cNvPicPr>
          <p:nvPr/>
        </p:nvPicPr>
        <p:blipFill>
          <a:blip r:embed="rId2"/>
          <a:stretch>
            <a:fillRect/>
          </a:stretch>
        </p:blipFill>
        <p:spPr>
          <a:xfrm>
            <a:off x="1752600" y="914400"/>
            <a:ext cx="5410200" cy="4328160"/>
          </a:xfrm>
          <a:prstGeom prst="rect">
            <a:avLst/>
          </a:prstGeom>
        </p:spPr>
      </p:pic>
      <p:sp>
        <p:nvSpPr>
          <p:cNvPr id="3" name="TextBox 2"/>
          <p:cNvSpPr txBox="1"/>
          <p:nvPr/>
        </p:nvSpPr>
        <p:spPr>
          <a:xfrm>
            <a:off x="304800" y="5334000"/>
            <a:ext cx="8458200" cy="1384995"/>
          </a:xfrm>
          <a:prstGeom prst="rect">
            <a:avLst/>
          </a:prstGeom>
          <a:noFill/>
        </p:spPr>
        <p:txBody>
          <a:bodyPr wrap="square" rtlCol="0">
            <a:spAutoFit/>
          </a:bodyPr>
          <a:lstStyle/>
          <a:p>
            <a:pPr algn="ctr"/>
            <a:r>
              <a:rPr lang="en-US" sz="2800" dirty="0" smtClean="0">
                <a:latin typeface="+mj-lt"/>
              </a:rPr>
              <a:t>You will continue to roll the </a:t>
            </a:r>
            <a:r>
              <a:rPr lang="en-US" sz="2800" dirty="0" err="1" smtClean="0">
                <a:latin typeface="+mj-lt"/>
              </a:rPr>
              <a:t>dow</a:t>
            </a:r>
            <a:r>
              <a:rPr lang="en-US" sz="2800" dirty="0" smtClean="0">
                <a:latin typeface="+mj-lt"/>
              </a:rPr>
              <a:t> stick on the outer bevel area until a “ramp” is created with the tip of the bevel being very thin.</a:t>
            </a:r>
            <a:endParaRPr lang="en-US" sz="2800" dirty="0">
              <a:latin typeface="+mj-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4.jpg"/>
          <p:cNvPicPr>
            <a:picLocks noChangeAspect="1"/>
          </p:cNvPicPr>
          <p:nvPr/>
        </p:nvPicPr>
        <p:blipFill>
          <a:blip r:embed="rId2"/>
          <a:stretch>
            <a:fillRect/>
          </a:stretch>
        </p:blipFill>
        <p:spPr>
          <a:xfrm>
            <a:off x="1447800" y="838200"/>
            <a:ext cx="5962650" cy="4770120"/>
          </a:xfrm>
          <a:prstGeom prst="rect">
            <a:avLst/>
          </a:prstGeom>
        </p:spPr>
      </p:pic>
      <p:sp>
        <p:nvSpPr>
          <p:cNvPr id="3" name="TextBox 2"/>
          <p:cNvSpPr txBox="1"/>
          <p:nvPr/>
        </p:nvSpPr>
        <p:spPr>
          <a:xfrm>
            <a:off x="304800" y="5638800"/>
            <a:ext cx="8458200" cy="954107"/>
          </a:xfrm>
          <a:prstGeom prst="rect">
            <a:avLst/>
          </a:prstGeom>
          <a:noFill/>
        </p:spPr>
        <p:txBody>
          <a:bodyPr wrap="square" rtlCol="0">
            <a:spAutoFit/>
          </a:bodyPr>
          <a:lstStyle/>
          <a:p>
            <a:pPr algn="ctr"/>
            <a:r>
              <a:rPr lang="en-US" sz="2800" dirty="0" smtClean="0">
                <a:latin typeface="+mj-lt"/>
              </a:rPr>
              <a:t>Using the </a:t>
            </a:r>
            <a:r>
              <a:rPr lang="en-US" sz="2800" dirty="0" err="1" smtClean="0">
                <a:latin typeface="+mj-lt"/>
              </a:rPr>
              <a:t>dow</a:t>
            </a:r>
            <a:r>
              <a:rPr lang="en-US" sz="2800" dirty="0" smtClean="0">
                <a:latin typeface="+mj-lt"/>
              </a:rPr>
              <a:t> stick, roll the front wall on the inside of the whistle to flatten any protruding clay.</a:t>
            </a:r>
            <a:endParaRPr lang="en-US" sz="2800" dirty="0">
              <a:latin typeface="+mj-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5.jpg"/>
          <p:cNvPicPr>
            <a:picLocks noChangeAspect="1"/>
          </p:cNvPicPr>
          <p:nvPr/>
        </p:nvPicPr>
        <p:blipFill>
          <a:blip r:embed="rId2"/>
          <a:stretch>
            <a:fillRect/>
          </a:stretch>
        </p:blipFill>
        <p:spPr>
          <a:xfrm>
            <a:off x="1981200" y="914400"/>
            <a:ext cx="5276850" cy="4221480"/>
          </a:xfrm>
          <a:prstGeom prst="rect">
            <a:avLst/>
          </a:prstGeom>
        </p:spPr>
      </p:pic>
      <p:sp>
        <p:nvSpPr>
          <p:cNvPr id="3" name="TextBox 2"/>
          <p:cNvSpPr txBox="1"/>
          <p:nvPr/>
        </p:nvSpPr>
        <p:spPr>
          <a:xfrm>
            <a:off x="304800" y="5181600"/>
            <a:ext cx="8458200" cy="1384995"/>
          </a:xfrm>
          <a:prstGeom prst="rect">
            <a:avLst/>
          </a:prstGeom>
          <a:noFill/>
        </p:spPr>
        <p:txBody>
          <a:bodyPr wrap="square" rtlCol="0">
            <a:spAutoFit/>
          </a:bodyPr>
          <a:lstStyle/>
          <a:p>
            <a:pPr algn="ctr"/>
            <a:r>
              <a:rPr lang="en-US" sz="2800" dirty="0" smtClean="0">
                <a:latin typeface="+mj-lt"/>
              </a:rPr>
              <a:t>In a side angle cut, you can see that the bevel edge must align perfectly with air passage way in order for the whistle work. </a:t>
            </a:r>
            <a:endParaRPr lang="en-US" sz="2800"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jpg"/>
          <p:cNvPicPr>
            <a:picLocks noChangeAspect="1"/>
          </p:cNvPicPr>
          <p:nvPr/>
        </p:nvPicPr>
        <p:blipFill>
          <a:blip r:embed="rId2"/>
          <a:stretch>
            <a:fillRect/>
          </a:stretch>
        </p:blipFill>
        <p:spPr>
          <a:xfrm>
            <a:off x="2133600" y="1143000"/>
            <a:ext cx="5238750" cy="4191000"/>
          </a:xfrm>
          <a:prstGeom prst="rect">
            <a:avLst/>
          </a:prstGeom>
        </p:spPr>
      </p:pic>
      <p:sp>
        <p:nvSpPr>
          <p:cNvPr id="3" name="TextBox 2"/>
          <p:cNvSpPr txBox="1"/>
          <p:nvPr/>
        </p:nvSpPr>
        <p:spPr>
          <a:xfrm>
            <a:off x="304800" y="5638800"/>
            <a:ext cx="8458200" cy="1077218"/>
          </a:xfrm>
          <a:prstGeom prst="rect">
            <a:avLst/>
          </a:prstGeom>
          <a:noFill/>
        </p:spPr>
        <p:txBody>
          <a:bodyPr wrap="square" rtlCol="0">
            <a:spAutoFit/>
          </a:bodyPr>
          <a:lstStyle/>
          <a:p>
            <a:pPr algn="ctr"/>
            <a:r>
              <a:rPr lang="en-US" sz="3200" dirty="0" smtClean="0">
                <a:latin typeface="+mj-lt"/>
              </a:rPr>
              <a:t>Taking a ball of clay, use the pinch pot technique to hollow out the ball.</a:t>
            </a:r>
            <a:endParaRPr lang="en-US" sz="3200" dirty="0">
              <a:latin typeface="+mj-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20.jpg"/>
          <p:cNvPicPr>
            <a:picLocks noChangeAspect="1"/>
          </p:cNvPicPr>
          <p:nvPr/>
        </p:nvPicPr>
        <p:blipFill>
          <a:blip r:embed="rId2"/>
          <a:stretch>
            <a:fillRect/>
          </a:stretch>
        </p:blipFill>
        <p:spPr>
          <a:xfrm>
            <a:off x="1752600" y="914400"/>
            <a:ext cx="5581650" cy="4465320"/>
          </a:xfrm>
          <a:prstGeom prst="rect">
            <a:avLst/>
          </a:prstGeom>
        </p:spPr>
      </p:pic>
      <p:sp>
        <p:nvSpPr>
          <p:cNvPr id="3" name="TextBox 2"/>
          <p:cNvSpPr txBox="1"/>
          <p:nvPr/>
        </p:nvSpPr>
        <p:spPr>
          <a:xfrm>
            <a:off x="304800" y="5334000"/>
            <a:ext cx="8458200" cy="1384995"/>
          </a:xfrm>
          <a:prstGeom prst="rect">
            <a:avLst/>
          </a:prstGeom>
          <a:noFill/>
        </p:spPr>
        <p:txBody>
          <a:bodyPr wrap="square" rtlCol="0">
            <a:spAutoFit/>
          </a:bodyPr>
          <a:lstStyle/>
          <a:p>
            <a:pPr algn="ctr"/>
            <a:r>
              <a:rPr lang="en-US" sz="2800" dirty="0" smtClean="0">
                <a:latin typeface="+mj-lt"/>
              </a:rPr>
              <a:t>If you have performed all of the steps correctly, you should now have a working whistle. If it doesn’t work, look through the next section for trouble shooting.</a:t>
            </a:r>
            <a:endParaRPr lang="en-US" sz="2800" dirty="0">
              <a:latin typeface="+mj-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295400"/>
            <a:ext cx="8382000" cy="1107996"/>
          </a:xfrm>
          <a:prstGeom prst="rect">
            <a:avLst/>
          </a:prstGeom>
          <a:noFill/>
        </p:spPr>
        <p:txBody>
          <a:bodyPr wrap="square" lIns="91440" tIns="45720" rIns="91440" bIns="45720">
            <a:spAutoFit/>
          </a:bodyPr>
          <a:lstStyle/>
          <a:p>
            <a:pPr algn="ctr"/>
            <a:r>
              <a:rPr lang="en-US" sz="6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Trouble Shooting</a:t>
            </a:r>
            <a:endParaRPr lang="en-US" sz="6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Rectangle 3"/>
          <p:cNvSpPr/>
          <p:nvPr/>
        </p:nvSpPr>
        <p:spPr>
          <a:xfrm>
            <a:off x="914400" y="2967334"/>
            <a:ext cx="7391399" cy="2123658"/>
          </a:xfrm>
          <a:prstGeom prst="rect">
            <a:avLst/>
          </a:prstGeom>
          <a:noFill/>
        </p:spPr>
        <p:txBody>
          <a:bodyPr wrap="square" lIns="91440" tIns="45720" rIns="91440" bIns="45720">
            <a:spAutoFit/>
          </a:bodyPr>
          <a:lstStyle/>
          <a:p>
            <a:pPr algn="ctr"/>
            <a:r>
              <a:rPr lang="en-US" sz="6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Why doesn’t my </a:t>
            </a:r>
          </a:p>
          <a:p>
            <a:pPr algn="ctr"/>
            <a:r>
              <a:rPr lang="en-US" sz="6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whistle work?</a:t>
            </a:r>
            <a:endParaRPr lang="en-US" sz="6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6.jpg"/>
          <p:cNvPicPr>
            <a:picLocks noChangeAspect="1"/>
          </p:cNvPicPr>
          <p:nvPr/>
        </p:nvPicPr>
        <p:blipFill>
          <a:blip r:embed="rId2"/>
          <a:stretch>
            <a:fillRect/>
          </a:stretch>
        </p:blipFill>
        <p:spPr>
          <a:xfrm>
            <a:off x="1752600" y="838200"/>
            <a:ext cx="5334000" cy="4267200"/>
          </a:xfrm>
          <a:prstGeom prst="rect">
            <a:avLst/>
          </a:prstGeom>
        </p:spPr>
      </p:pic>
      <p:sp>
        <p:nvSpPr>
          <p:cNvPr id="3" name="TextBox 2"/>
          <p:cNvSpPr txBox="1"/>
          <p:nvPr/>
        </p:nvSpPr>
        <p:spPr>
          <a:xfrm>
            <a:off x="304800" y="5181600"/>
            <a:ext cx="8534400" cy="1569660"/>
          </a:xfrm>
          <a:prstGeom prst="rect">
            <a:avLst/>
          </a:prstGeom>
          <a:noFill/>
        </p:spPr>
        <p:txBody>
          <a:bodyPr wrap="square" rtlCol="0">
            <a:spAutoFit/>
          </a:bodyPr>
          <a:lstStyle/>
          <a:p>
            <a:pPr algn="ctr"/>
            <a:r>
              <a:rPr lang="en-US" sz="3200" dirty="0" smtClean="0">
                <a:latin typeface="+mj-lt"/>
              </a:rPr>
              <a:t>Bevel hole is too big and bevel is non existent. This whistle will probably need to have the bevel hole filled in and redone. </a:t>
            </a:r>
            <a:endParaRPr lang="en-US" sz="3200" dirty="0">
              <a:latin typeface="+mj-l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7.jpg"/>
          <p:cNvPicPr>
            <a:picLocks noChangeAspect="1"/>
          </p:cNvPicPr>
          <p:nvPr/>
        </p:nvPicPr>
        <p:blipFill>
          <a:blip r:embed="rId2"/>
          <a:stretch>
            <a:fillRect/>
          </a:stretch>
        </p:blipFill>
        <p:spPr>
          <a:xfrm>
            <a:off x="1981200" y="838200"/>
            <a:ext cx="5143500" cy="4114800"/>
          </a:xfrm>
          <a:prstGeom prst="rect">
            <a:avLst/>
          </a:prstGeom>
        </p:spPr>
      </p:pic>
      <p:sp>
        <p:nvSpPr>
          <p:cNvPr id="3" name="TextBox 2"/>
          <p:cNvSpPr txBox="1"/>
          <p:nvPr/>
        </p:nvSpPr>
        <p:spPr>
          <a:xfrm>
            <a:off x="228600" y="5029200"/>
            <a:ext cx="8686800" cy="1569660"/>
          </a:xfrm>
          <a:prstGeom prst="rect">
            <a:avLst/>
          </a:prstGeom>
          <a:noFill/>
        </p:spPr>
        <p:txBody>
          <a:bodyPr wrap="square" rtlCol="0">
            <a:spAutoFit/>
          </a:bodyPr>
          <a:lstStyle/>
          <a:p>
            <a:pPr algn="ctr"/>
            <a:r>
              <a:rPr lang="en-US" sz="2400" dirty="0" smtClean="0">
                <a:latin typeface="+mj-lt"/>
              </a:rPr>
              <a:t>Here clay is obstructing the air passageway. This can be fixed by reinserting the popsicle stick through the air passage way and removing any excess clay with the </a:t>
            </a:r>
            <a:r>
              <a:rPr lang="en-US" sz="2400" dirty="0" err="1" smtClean="0">
                <a:latin typeface="+mj-lt"/>
              </a:rPr>
              <a:t>dow</a:t>
            </a:r>
            <a:r>
              <a:rPr lang="en-US" sz="2400" dirty="0" smtClean="0">
                <a:latin typeface="+mj-lt"/>
              </a:rPr>
              <a:t> stick. Sometimes the front inside wall needs to be rerolled and flattened.</a:t>
            </a:r>
            <a:endParaRPr lang="en-US" sz="2400" dirty="0">
              <a:latin typeface="+mj-l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8.jpg"/>
          <p:cNvPicPr>
            <a:picLocks noChangeAspect="1"/>
          </p:cNvPicPr>
          <p:nvPr/>
        </p:nvPicPr>
        <p:blipFill>
          <a:blip r:embed="rId2"/>
          <a:stretch>
            <a:fillRect/>
          </a:stretch>
        </p:blipFill>
        <p:spPr>
          <a:xfrm>
            <a:off x="1828800" y="914400"/>
            <a:ext cx="5143500" cy="4114800"/>
          </a:xfrm>
          <a:prstGeom prst="rect">
            <a:avLst/>
          </a:prstGeom>
        </p:spPr>
      </p:pic>
      <p:sp>
        <p:nvSpPr>
          <p:cNvPr id="3" name="TextBox 2"/>
          <p:cNvSpPr txBox="1"/>
          <p:nvPr/>
        </p:nvSpPr>
        <p:spPr>
          <a:xfrm>
            <a:off x="304800" y="5181600"/>
            <a:ext cx="8458200" cy="1569660"/>
          </a:xfrm>
          <a:prstGeom prst="rect">
            <a:avLst/>
          </a:prstGeom>
          <a:noFill/>
        </p:spPr>
        <p:txBody>
          <a:bodyPr wrap="square" rtlCol="0">
            <a:spAutoFit/>
          </a:bodyPr>
          <a:lstStyle/>
          <a:p>
            <a:pPr algn="ctr"/>
            <a:r>
              <a:rPr lang="en-US" sz="3200" dirty="0" smtClean="0">
                <a:latin typeface="+mj-lt"/>
              </a:rPr>
              <a:t>In this side cut view, the whistle is not working because the bevel is angled incorrectly, pointing down too far.</a:t>
            </a:r>
            <a:endParaRPr lang="en-US" sz="3200" dirty="0">
              <a:latin typeface="+mj-l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19.jpg"/>
          <p:cNvPicPr>
            <a:picLocks noChangeAspect="1"/>
          </p:cNvPicPr>
          <p:nvPr/>
        </p:nvPicPr>
        <p:blipFill>
          <a:blip r:embed="rId2"/>
          <a:stretch>
            <a:fillRect/>
          </a:stretch>
        </p:blipFill>
        <p:spPr>
          <a:xfrm>
            <a:off x="2057400" y="914400"/>
            <a:ext cx="5029200" cy="4023360"/>
          </a:xfrm>
          <a:prstGeom prst="rect">
            <a:avLst/>
          </a:prstGeom>
        </p:spPr>
      </p:pic>
      <p:sp>
        <p:nvSpPr>
          <p:cNvPr id="3" name="TextBox 2"/>
          <p:cNvSpPr txBox="1"/>
          <p:nvPr/>
        </p:nvSpPr>
        <p:spPr>
          <a:xfrm>
            <a:off x="304800" y="5105400"/>
            <a:ext cx="8458200" cy="1569660"/>
          </a:xfrm>
          <a:prstGeom prst="rect">
            <a:avLst/>
          </a:prstGeom>
          <a:noFill/>
        </p:spPr>
        <p:txBody>
          <a:bodyPr wrap="square" rtlCol="0">
            <a:spAutoFit/>
          </a:bodyPr>
          <a:lstStyle/>
          <a:p>
            <a:pPr algn="ctr"/>
            <a:r>
              <a:rPr lang="en-US" sz="2400" dirty="0" smtClean="0">
                <a:latin typeface="+mj-lt"/>
              </a:rPr>
              <a:t>In this side cut view, the bevel is angled pointing up too high. These problems can be resolved by reinserting the popsicle stick through the mouthpiece and re-rolling the bevel with your </a:t>
            </a:r>
            <a:r>
              <a:rPr lang="en-US" sz="2400" dirty="0" err="1" smtClean="0">
                <a:latin typeface="+mj-lt"/>
              </a:rPr>
              <a:t>dow</a:t>
            </a:r>
            <a:r>
              <a:rPr lang="en-US" sz="2400" dirty="0" smtClean="0">
                <a:latin typeface="+mj-lt"/>
              </a:rPr>
              <a:t> stick.</a:t>
            </a:r>
            <a:endParaRPr lang="en-US" sz="2400" dirty="0">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2.jpg"/>
          <p:cNvPicPr>
            <a:picLocks noChangeAspect="1"/>
          </p:cNvPicPr>
          <p:nvPr/>
        </p:nvPicPr>
        <p:blipFill>
          <a:blip r:embed="rId2"/>
          <a:stretch>
            <a:fillRect/>
          </a:stretch>
        </p:blipFill>
        <p:spPr>
          <a:xfrm>
            <a:off x="1981200" y="990600"/>
            <a:ext cx="5429250" cy="4343400"/>
          </a:xfrm>
          <a:prstGeom prst="rect">
            <a:avLst/>
          </a:prstGeom>
        </p:spPr>
      </p:pic>
      <p:sp>
        <p:nvSpPr>
          <p:cNvPr id="3" name="TextBox 2"/>
          <p:cNvSpPr txBox="1"/>
          <p:nvPr/>
        </p:nvSpPr>
        <p:spPr>
          <a:xfrm>
            <a:off x="304800" y="5638800"/>
            <a:ext cx="8458200" cy="584775"/>
          </a:xfrm>
          <a:prstGeom prst="rect">
            <a:avLst/>
          </a:prstGeom>
          <a:noFill/>
        </p:spPr>
        <p:txBody>
          <a:bodyPr wrap="square" rtlCol="0">
            <a:spAutoFit/>
          </a:bodyPr>
          <a:lstStyle/>
          <a:p>
            <a:pPr algn="ctr"/>
            <a:r>
              <a:rPr lang="en-US" sz="3200" dirty="0" smtClean="0">
                <a:latin typeface="+mj-lt"/>
              </a:rPr>
              <a:t>Wall thickness should be around 1/4 inch thick.</a:t>
            </a:r>
            <a:endParaRPr lang="en-US" sz="3200" dirty="0">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3.jpg"/>
          <p:cNvPicPr>
            <a:picLocks noChangeAspect="1"/>
          </p:cNvPicPr>
          <p:nvPr/>
        </p:nvPicPr>
        <p:blipFill>
          <a:blip r:embed="rId2"/>
          <a:stretch>
            <a:fillRect/>
          </a:stretch>
        </p:blipFill>
        <p:spPr>
          <a:xfrm>
            <a:off x="1981200" y="990600"/>
            <a:ext cx="5048250" cy="4038600"/>
          </a:xfrm>
          <a:prstGeom prst="rect">
            <a:avLst/>
          </a:prstGeom>
        </p:spPr>
      </p:pic>
      <p:sp>
        <p:nvSpPr>
          <p:cNvPr id="3" name="TextBox 2"/>
          <p:cNvSpPr txBox="1"/>
          <p:nvPr/>
        </p:nvSpPr>
        <p:spPr>
          <a:xfrm>
            <a:off x="381000" y="5288340"/>
            <a:ext cx="8458200" cy="1569660"/>
          </a:xfrm>
          <a:prstGeom prst="rect">
            <a:avLst/>
          </a:prstGeom>
          <a:noFill/>
        </p:spPr>
        <p:txBody>
          <a:bodyPr wrap="square" rtlCol="0">
            <a:spAutoFit/>
          </a:bodyPr>
          <a:lstStyle/>
          <a:p>
            <a:pPr algn="ctr"/>
            <a:r>
              <a:rPr lang="en-US" sz="3200" dirty="0" smtClean="0">
                <a:latin typeface="+mj-lt"/>
              </a:rPr>
              <a:t>Encourage students not to leave the opening too big. After hollowing out the ball pinch the open end close.</a:t>
            </a:r>
            <a:endParaRPr lang="en-US" sz="3200" dirty="0">
              <a:latin typeface="+mj-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4.jpg"/>
          <p:cNvPicPr>
            <a:picLocks noChangeAspect="1"/>
          </p:cNvPicPr>
          <p:nvPr/>
        </p:nvPicPr>
        <p:blipFill>
          <a:blip r:embed="rId2"/>
          <a:stretch>
            <a:fillRect/>
          </a:stretch>
        </p:blipFill>
        <p:spPr>
          <a:xfrm>
            <a:off x="1676400" y="990600"/>
            <a:ext cx="5638800" cy="4511040"/>
          </a:xfrm>
          <a:prstGeom prst="rect">
            <a:avLst/>
          </a:prstGeom>
        </p:spPr>
      </p:pic>
      <p:sp>
        <p:nvSpPr>
          <p:cNvPr id="3" name="TextBox 2"/>
          <p:cNvSpPr txBox="1"/>
          <p:nvPr/>
        </p:nvSpPr>
        <p:spPr>
          <a:xfrm>
            <a:off x="304800" y="5638800"/>
            <a:ext cx="8458200" cy="1077218"/>
          </a:xfrm>
          <a:prstGeom prst="rect">
            <a:avLst/>
          </a:prstGeom>
          <a:noFill/>
        </p:spPr>
        <p:txBody>
          <a:bodyPr wrap="square" rtlCol="0">
            <a:spAutoFit/>
          </a:bodyPr>
          <a:lstStyle/>
          <a:p>
            <a:pPr algn="ctr"/>
            <a:r>
              <a:rPr lang="en-US" sz="3200" dirty="0" smtClean="0">
                <a:latin typeface="+mj-lt"/>
              </a:rPr>
              <a:t>After finishing the first stage, students should have a hollow round ball.</a:t>
            </a:r>
            <a:endParaRPr lang="en-US" sz="3200" dirty="0">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5.jpg"/>
          <p:cNvPicPr>
            <a:picLocks noChangeAspect="1"/>
          </p:cNvPicPr>
          <p:nvPr/>
        </p:nvPicPr>
        <p:blipFill>
          <a:blip r:embed="rId2"/>
          <a:stretch>
            <a:fillRect/>
          </a:stretch>
        </p:blipFill>
        <p:spPr>
          <a:xfrm>
            <a:off x="1981200" y="990600"/>
            <a:ext cx="5124450" cy="4099560"/>
          </a:xfrm>
          <a:prstGeom prst="rect">
            <a:avLst/>
          </a:prstGeom>
        </p:spPr>
      </p:pic>
      <p:sp>
        <p:nvSpPr>
          <p:cNvPr id="3" name="TextBox 2"/>
          <p:cNvSpPr txBox="1"/>
          <p:nvPr/>
        </p:nvSpPr>
        <p:spPr>
          <a:xfrm>
            <a:off x="152400" y="5181600"/>
            <a:ext cx="8763000" cy="1384995"/>
          </a:xfrm>
          <a:prstGeom prst="rect">
            <a:avLst/>
          </a:prstGeom>
          <a:noFill/>
        </p:spPr>
        <p:txBody>
          <a:bodyPr wrap="square" rtlCol="0">
            <a:spAutoFit/>
          </a:bodyPr>
          <a:lstStyle/>
          <a:p>
            <a:pPr algn="ctr"/>
            <a:r>
              <a:rPr lang="en-US" sz="2800" dirty="0" smtClean="0">
                <a:latin typeface="+mj-lt"/>
              </a:rPr>
              <a:t>Position your clay ball so the closed opening is facing away from you. Gently tap the top of the whistle on a flat surface to flatten it then form a mouthpiece with your fingers.</a:t>
            </a:r>
            <a:endParaRPr lang="en-US" sz="2800" dirty="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5.jpg"/>
          <p:cNvPicPr>
            <a:picLocks noChangeAspect="1"/>
          </p:cNvPicPr>
          <p:nvPr/>
        </p:nvPicPr>
        <p:blipFill>
          <a:blip r:embed="rId2"/>
          <a:stretch>
            <a:fillRect/>
          </a:stretch>
        </p:blipFill>
        <p:spPr>
          <a:xfrm>
            <a:off x="1981200" y="990600"/>
            <a:ext cx="5124450" cy="4099560"/>
          </a:xfrm>
          <a:prstGeom prst="rect">
            <a:avLst/>
          </a:prstGeom>
        </p:spPr>
      </p:pic>
      <p:sp>
        <p:nvSpPr>
          <p:cNvPr id="3" name="TextBox 2"/>
          <p:cNvSpPr txBox="1"/>
          <p:nvPr/>
        </p:nvSpPr>
        <p:spPr>
          <a:xfrm>
            <a:off x="457200" y="5181600"/>
            <a:ext cx="8458200" cy="1384995"/>
          </a:xfrm>
          <a:prstGeom prst="rect">
            <a:avLst/>
          </a:prstGeom>
          <a:noFill/>
        </p:spPr>
        <p:txBody>
          <a:bodyPr wrap="square" rtlCol="0">
            <a:spAutoFit/>
          </a:bodyPr>
          <a:lstStyle/>
          <a:p>
            <a:pPr algn="ctr"/>
            <a:r>
              <a:rPr lang="en-US" sz="2800" dirty="0" smtClean="0">
                <a:latin typeface="+mj-lt"/>
              </a:rPr>
              <a:t>Mouthpiece should align with the flat side of whistle. Make sure thickness of mouthpiece is left thick enough for a popsicle stick to go through.</a:t>
            </a:r>
            <a:endParaRPr lang="en-US" sz="2800" dirty="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6.jpg"/>
          <p:cNvPicPr>
            <a:picLocks noChangeAspect="1"/>
          </p:cNvPicPr>
          <p:nvPr/>
        </p:nvPicPr>
        <p:blipFill>
          <a:blip r:embed="rId2"/>
          <a:stretch>
            <a:fillRect/>
          </a:stretch>
        </p:blipFill>
        <p:spPr>
          <a:xfrm>
            <a:off x="1981200" y="1066800"/>
            <a:ext cx="5048250" cy="4038600"/>
          </a:xfrm>
          <a:prstGeom prst="rect">
            <a:avLst/>
          </a:prstGeom>
        </p:spPr>
      </p:pic>
      <p:sp>
        <p:nvSpPr>
          <p:cNvPr id="3" name="TextBox 2"/>
          <p:cNvSpPr txBox="1"/>
          <p:nvPr/>
        </p:nvSpPr>
        <p:spPr>
          <a:xfrm>
            <a:off x="228600" y="5181600"/>
            <a:ext cx="8686800" cy="1384995"/>
          </a:xfrm>
          <a:prstGeom prst="rect">
            <a:avLst/>
          </a:prstGeom>
          <a:noFill/>
        </p:spPr>
        <p:txBody>
          <a:bodyPr wrap="square" rtlCol="0">
            <a:spAutoFit/>
          </a:bodyPr>
          <a:lstStyle/>
          <a:p>
            <a:pPr algn="ctr"/>
            <a:r>
              <a:rPr lang="en-US" sz="2800" dirty="0" smtClean="0">
                <a:latin typeface="+mj-lt"/>
              </a:rPr>
              <a:t>Insert the </a:t>
            </a:r>
            <a:r>
              <a:rPr lang="en-US" sz="2800" dirty="0" err="1" smtClean="0">
                <a:latin typeface="+mj-lt"/>
              </a:rPr>
              <a:t>dow</a:t>
            </a:r>
            <a:r>
              <a:rPr lang="en-US" sz="2800" dirty="0" smtClean="0">
                <a:latin typeface="+mj-lt"/>
              </a:rPr>
              <a:t> stick through the (top) flat side of the whistle. Insertion should be aligned with the middle of the mouthpiece. Dow should penetrate just inside front wall.</a:t>
            </a:r>
            <a:endParaRPr lang="en-US" sz="2800"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p 7.jpg"/>
          <p:cNvPicPr>
            <a:picLocks noChangeAspect="1"/>
          </p:cNvPicPr>
          <p:nvPr/>
        </p:nvPicPr>
        <p:blipFill>
          <a:blip r:embed="rId2"/>
          <a:stretch>
            <a:fillRect/>
          </a:stretch>
        </p:blipFill>
        <p:spPr>
          <a:xfrm>
            <a:off x="1828800" y="990600"/>
            <a:ext cx="5353050" cy="4282440"/>
          </a:xfrm>
          <a:prstGeom prst="rect">
            <a:avLst/>
          </a:prstGeom>
        </p:spPr>
      </p:pic>
      <p:sp>
        <p:nvSpPr>
          <p:cNvPr id="3" name="TextBox 2"/>
          <p:cNvSpPr txBox="1"/>
          <p:nvPr/>
        </p:nvSpPr>
        <p:spPr>
          <a:xfrm>
            <a:off x="381000" y="5410200"/>
            <a:ext cx="8458200" cy="954107"/>
          </a:xfrm>
          <a:prstGeom prst="rect">
            <a:avLst/>
          </a:prstGeom>
          <a:noFill/>
        </p:spPr>
        <p:txBody>
          <a:bodyPr wrap="square" rtlCol="0">
            <a:spAutoFit/>
          </a:bodyPr>
          <a:lstStyle/>
          <a:p>
            <a:pPr algn="ctr"/>
            <a:r>
              <a:rPr lang="en-US" sz="2800" dirty="0" smtClean="0">
                <a:latin typeface="+mj-lt"/>
              </a:rPr>
              <a:t>Wiggle </a:t>
            </a:r>
            <a:r>
              <a:rPr lang="en-US" sz="2800" dirty="0" err="1" smtClean="0">
                <a:latin typeface="+mj-lt"/>
              </a:rPr>
              <a:t>dow</a:t>
            </a:r>
            <a:r>
              <a:rPr lang="en-US" sz="2800" dirty="0" smtClean="0">
                <a:latin typeface="+mj-lt"/>
              </a:rPr>
              <a:t> stick to double the diameter of the hole. This is the beginning of creating the bevel.</a:t>
            </a:r>
            <a:endParaRPr lang="en-US" sz="2800" dirty="0">
              <a:latin typeface="+mj-l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TotalTime>
  <Words>695</Words>
  <Application>Microsoft Office PowerPoint</Application>
  <PresentationFormat>On-screen Show (4:3)</PresentationFormat>
  <Paragraphs>28</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jstouffer</dc:creator>
  <cp:lastModifiedBy>jstouffer</cp:lastModifiedBy>
  <cp:revision>13</cp:revision>
  <dcterms:created xsi:type="dcterms:W3CDTF">2011-10-11T18:13:07Z</dcterms:created>
  <dcterms:modified xsi:type="dcterms:W3CDTF">2012-04-24T14:08:10Z</dcterms:modified>
</cp:coreProperties>
</file>